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97385-836A-48AB-AA30-2F4A752C40F6}" v="8" dt="2024-07-04T20:31:36.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673A-FBE3-BB0B-B0BB-E82ACDCE89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F0402F-A9FE-0CF8-01AE-D5B451631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CE4050-57FC-3C3C-8E6A-93C033D8BB84}"/>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9E725D1C-B295-62B8-B02D-C65B08386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D9FE2A-5E9D-042F-47FD-66E494C9CEFA}"/>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64632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59F1-84DB-355E-E889-82FAA99110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55961F-2559-F973-AB8D-D4D676C91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4838A1-3436-81B1-67FB-6C4092261096}"/>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7C9D2402-BCCA-E4CA-4811-D49DB3740D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074734-5754-7549-8BA7-5E7FBA19EC85}"/>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208989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AF5C1E-983A-70CA-8CB2-2AB71894B9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B4298F-6479-DD61-E449-61320ECA72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27CD3C-30D0-3550-70D6-1E12A561B481}"/>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A9713591-E7BD-ACB5-4499-75F11E3C84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4862A-198D-1F9D-EC12-20EE95AE4B52}"/>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90692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504D3-1941-F649-2DEC-F86592D8DF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8BFBBB-7BEC-FA95-16C3-67A9A11C68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E7C6D-E7EF-6E06-32B7-FE57371A7DE0}"/>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6247A876-DF15-5FB1-0A44-A905BE299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4DBAD6-64C0-6EFE-C364-E6A2725B231E}"/>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65521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BFE5-2854-84F0-0BD6-58D1F3557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40C320-96E7-AE47-DE9D-F883DF553C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446566-DD1F-3D2F-4511-3B56A7EC81D0}"/>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AE99371F-8F70-ED04-9DFA-A82C04CE3B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283B9A-FCDC-10AE-A316-B5BE5BEF0004}"/>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07264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C464-B05D-B361-5D49-144EDE5EC2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250AF5-3E4F-B073-B431-81D9ED882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57DC9-BA6B-8791-75A4-A9CD06D489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559C0D-BBFB-81A2-A41F-B86DC3C44A66}"/>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6" name="Footer Placeholder 5">
            <a:extLst>
              <a:ext uri="{FF2B5EF4-FFF2-40B4-BE49-F238E27FC236}">
                <a16:creationId xmlns:a16="http://schemas.microsoft.com/office/drawing/2014/main" id="{C3E7F653-C701-86F5-7CC8-228653E106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52AA05-496B-1EF2-6480-C5D7D7441ED4}"/>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79744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8539-5996-0477-83A6-9A4DD88432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2AD18-A027-112F-B217-DC2310767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CEE18-C870-1997-596F-C113D3CE4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6C8983-B1E7-E5C9-CD62-E0845DE00C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0AA03C-051E-CCC6-1249-227B98E8C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5C0781-D1AA-E3FE-8865-8D7F50F8E990}"/>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8" name="Footer Placeholder 7">
            <a:extLst>
              <a:ext uri="{FF2B5EF4-FFF2-40B4-BE49-F238E27FC236}">
                <a16:creationId xmlns:a16="http://schemas.microsoft.com/office/drawing/2014/main" id="{ED68B304-62E7-31F3-4241-E8E97DCB9F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7D96EA-ED2C-5402-F9DA-7C901A8781DE}"/>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48380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44FD-AC12-C229-0E30-CBEE808CED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D9B588-A805-F79D-51FE-9AC71BBF60FD}"/>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4" name="Footer Placeholder 3">
            <a:extLst>
              <a:ext uri="{FF2B5EF4-FFF2-40B4-BE49-F238E27FC236}">
                <a16:creationId xmlns:a16="http://schemas.microsoft.com/office/drawing/2014/main" id="{7CEA2F98-8211-ED3F-8ED0-0387FDDD5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321A99-C048-1128-554E-F45A01B22E3C}"/>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405986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02107-2983-7A64-DE0B-8209727E9564}"/>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3" name="Footer Placeholder 2">
            <a:extLst>
              <a:ext uri="{FF2B5EF4-FFF2-40B4-BE49-F238E27FC236}">
                <a16:creationId xmlns:a16="http://schemas.microsoft.com/office/drawing/2014/main" id="{4BE5CC16-FA12-D1E4-49CD-C1C02B98C1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1DA8B6-AEA0-A9EB-6830-9A140C77AB10}"/>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125957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69FF-8541-EADB-AE67-3D2F2EED54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9EC39F-BE1C-240A-5D76-DDDD35398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A37B38-6951-DE59-61C8-7C72B5B5E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97502-DC71-B755-069C-380F0DB8F95C}"/>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6" name="Footer Placeholder 5">
            <a:extLst>
              <a:ext uri="{FF2B5EF4-FFF2-40B4-BE49-F238E27FC236}">
                <a16:creationId xmlns:a16="http://schemas.microsoft.com/office/drawing/2014/main" id="{37332498-8CFF-F256-93AE-3B8E683B69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2035C3-38C4-E248-C4ED-67B784129D32}"/>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30570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1093-B00F-67D2-C227-8C4E35240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D37165-01CB-35C0-2C7D-A363ED4A2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56FCF6-8155-4F2B-99C8-6C5C00704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05D14-214C-DDDC-5FB0-B36ABEFF808C}"/>
              </a:ext>
            </a:extLst>
          </p:cNvPr>
          <p:cNvSpPr>
            <a:spLocks noGrp="1"/>
          </p:cNvSpPr>
          <p:nvPr>
            <p:ph type="dt" sz="half" idx="10"/>
          </p:nvPr>
        </p:nvSpPr>
        <p:spPr/>
        <p:txBody>
          <a:bodyPr/>
          <a:lstStyle/>
          <a:p>
            <a:fld id="{E5F62D06-5EA9-4272-97F9-E8F97FC5634E}" type="datetimeFigureOut">
              <a:rPr lang="en-GB" smtClean="0"/>
              <a:t>08/07/2024</a:t>
            </a:fld>
            <a:endParaRPr lang="en-GB"/>
          </a:p>
        </p:txBody>
      </p:sp>
      <p:sp>
        <p:nvSpPr>
          <p:cNvPr id="6" name="Footer Placeholder 5">
            <a:extLst>
              <a:ext uri="{FF2B5EF4-FFF2-40B4-BE49-F238E27FC236}">
                <a16:creationId xmlns:a16="http://schemas.microsoft.com/office/drawing/2014/main" id="{5BA65D3D-8C32-E2AF-6CA7-1026AB53B4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4815A-C180-B274-7B1C-B4F34546E818}"/>
              </a:ext>
            </a:extLst>
          </p:cNvPr>
          <p:cNvSpPr>
            <a:spLocks noGrp="1"/>
          </p:cNvSpPr>
          <p:nvPr>
            <p:ph type="sldNum" sz="quarter" idx="12"/>
          </p:nvPr>
        </p:nvSpPr>
        <p:spPr/>
        <p:txBody>
          <a:bodyPr/>
          <a:lstStyle/>
          <a:p>
            <a:fld id="{AE76CDF3-59FA-45EA-80B2-7DEFA420B65A}" type="slidenum">
              <a:rPr lang="en-GB" smtClean="0"/>
              <a:t>‹#›</a:t>
            </a:fld>
            <a:endParaRPr lang="en-GB"/>
          </a:p>
        </p:txBody>
      </p:sp>
    </p:spTree>
    <p:extLst>
      <p:ext uri="{BB962C8B-B14F-4D97-AF65-F5344CB8AC3E}">
        <p14:creationId xmlns:p14="http://schemas.microsoft.com/office/powerpoint/2010/main" val="245005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92A58-8FD1-9676-12EE-5C7B81D74B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15291D-1076-6B6F-13AB-F63B6237A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31BB66-D76F-2CF1-EC33-0BF8F14A5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62D06-5EA9-4272-97F9-E8F97FC5634E}" type="datetimeFigureOut">
              <a:rPr lang="en-GB" smtClean="0"/>
              <a:t>08/07/2024</a:t>
            </a:fld>
            <a:endParaRPr lang="en-GB"/>
          </a:p>
        </p:txBody>
      </p:sp>
      <p:sp>
        <p:nvSpPr>
          <p:cNvPr id="5" name="Footer Placeholder 4">
            <a:extLst>
              <a:ext uri="{FF2B5EF4-FFF2-40B4-BE49-F238E27FC236}">
                <a16:creationId xmlns:a16="http://schemas.microsoft.com/office/drawing/2014/main" id="{1D0ED2BC-3C6E-560F-9E52-73B34D7D9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3D3C4F3-FABA-B8FE-B333-5937BB016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76CDF3-59FA-45EA-80B2-7DEFA420B65A}" type="slidenum">
              <a:rPr lang="en-GB" smtClean="0"/>
              <a:t>‹#›</a:t>
            </a:fld>
            <a:endParaRPr lang="en-GB"/>
          </a:p>
        </p:txBody>
      </p:sp>
    </p:spTree>
    <p:extLst>
      <p:ext uri="{BB962C8B-B14F-4D97-AF65-F5344CB8AC3E}">
        <p14:creationId xmlns:p14="http://schemas.microsoft.com/office/powerpoint/2010/main" val="325091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C73193F-FA23-3743-EAE8-CB95F7CC8D55}"/>
              </a:ext>
            </a:extLst>
          </p:cNvPr>
          <p:cNvPicPr>
            <a:picLocks noChangeAspect="1"/>
          </p:cNvPicPr>
          <p:nvPr/>
        </p:nvPicPr>
        <p:blipFill>
          <a:blip r:embed="rId2">
            <a:extLst>
              <a:ext uri="{28A0092B-C50C-407E-A947-70E740481C1C}">
                <a14:useLocalDpi xmlns:a14="http://schemas.microsoft.com/office/drawing/2010/main" val="0"/>
              </a:ext>
            </a:extLst>
          </a:blip>
          <a:srcRect l="15806" r="15806"/>
          <a:stretch/>
        </p:blipFill>
        <p:spPr>
          <a:xfrm>
            <a:off x="3981453" y="-4185"/>
            <a:ext cx="4076700" cy="4470815"/>
          </a:xfrm>
          <a:prstGeom prst="rect">
            <a:avLst/>
          </a:prstGeom>
        </p:spPr>
      </p:pic>
      <p:pic>
        <p:nvPicPr>
          <p:cNvPr id="11" name="Picture 10">
            <a:extLst>
              <a:ext uri="{FF2B5EF4-FFF2-40B4-BE49-F238E27FC236}">
                <a16:creationId xmlns:a16="http://schemas.microsoft.com/office/drawing/2014/main" id="{246D80C9-7DD5-FC56-9B8B-8213CDDB6BDE}"/>
              </a:ext>
            </a:extLst>
          </p:cNvPr>
          <p:cNvPicPr>
            <a:picLocks noChangeAspect="1"/>
          </p:cNvPicPr>
          <p:nvPr/>
        </p:nvPicPr>
        <p:blipFill>
          <a:blip r:embed="rId3">
            <a:extLst>
              <a:ext uri="{28A0092B-C50C-407E-A947-70E740481C1C}">
                <a14:useLocalDpi xmlns:a14="http://schemas.microsoft.com/office/drawing/2010/main" val="0"/>
              </a:ext>
            </a:extLst>
          </a:blip>
          <a:srcRect l="14635" r="14635"/>
          <a:stretch/>
        </p:blipFill>
        <p:spPr>
          <a:xfrm rot="10800000">
            <a:off x="8077201" y="-1"/>
            <a:ext cx="4114799" cy="4467422"/>
          </a:xfrm>
          <a:prstGeom prst="rect">
            <a:avLst/>
          </a:prstGeom>
        </p:spPr>
      </p:pic>
      <p:sp>
        <p:nvSpPr>
          <p:cNvPr id="49" name="Rectangle 48">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FD6719-C98E-3B38-7A1D-A3DDE20D6A13}"/>
              </a:ext>
            </a:extLst>
          </p:cNvPr>
          <p:cNvSpPr>
            <a:spLocks noGrp="1"/>
          </p:cNvSpPr>
          <p:nvPr>
            <p:ph type="ctrTitle"/>
          </p:nvPr>
        </p:nvSpPr>
        <p:spPr>
          <a:xfrm>
            <a:off x="1371598" y="4905954"/>
            <a:ext cx="9448802" cy="864318"/>
          </a:xfrm>
        </p:spPr>
        <p:txBody>
          <a:bodyPr>
            <a:normAutofit fontScale="90000"/>
          </a:bodyPr>
          <a:lstStyle/>
          <a:p>
            <a:pPr algn="l"/>
            <a:r>
              <a:rPr lang="en-GB" sz="5300" dirty="0">
                <a:solidFill>
                  <a:srgbClr val="FFFFFF"/>
                </a:solidFill>
                <a:latin typeface="Sassoon Infant Std" panose="020B0503020103030203" pitchFamily="34" charset="0"/>
              </a:rPr>
              <a:t>Welcome to Year 2!</a:t>
            </a:r>
            <a:br>
              <a:rPr lang="en-GB" sz="2800" dirty="0">
                <a:solidFill>
                  <a:srgbClr val="FFFFFF"/>
                </a:solidFill>
                <a:latin typeface="Sassoon Infant Std" panose="020B0503020103030203" pitchFamily="34" charset="0"/>
              </a:rPr>
            </a:br>
            <a:endParaRPr lang="en-GB" sz="2800" dirty="0">
              <a:solidFill>
                <a:srgbClr val="FFFFFF"/>
              </a:solidFill>
            </a:endParaRPr>
          </a:p>
        </p:txBody>
      </p:sp>
      <p:pic>
        <p:nvPicPr>
          <p:cNvPr id="3" name="Picture 2">
            <a:extLst>
              <a:ext uri="{FF2B5EF4-FFF2-40B4-BE49-F238E27FC236}">
                <a16:creationId xmlns:a16="http://schemas.microsoft.com/office/drawing/2014/main" id="{62A0B869-4D27-DD6E-BD8A-C0AF6367A6AD}"/>
              </a:ext>
            </a:extLst>
          </p:cNvPr>
          <p:cNvPicPr>
            <a:picLocks noChangeAspect="1"/>
          </p:cNvPicPr>
          <p:nvPr/>
        </p:nvPicPr>
        <p:blipFill>
          <a:blip r:embed="rId4">
            <a:extLst>
              <a:ext uri="{28A0092B-C50C-407E-A947-70E740481C1C}">
                <a14:useLocalDpi xmlns:a14="http://schemas.microsoft.com/office/drawing/2010/main" val="0"/>
              </a:ext>
            </a:extLst>
          </a:blip>
          <a:srcRect l="2832" r="2832"/>
          <a:stretch/>
        </p:blipFill>
        <p:spPr>
          <a:xfrm rot="5400000">
            <a:off x="-222345" y="259939"/>
            <a:ext cx="4462441" cy="3942562"/>
          </a:xfrm>
          <a:prstGeom prst="rect">
            <a:avLst/>
          </a:prstGeom>
        </p:spPr>
      </p:pic>
    </p:spTree>
    <p:extLst>
      <p:ext uri="{BB962C8B-B14F-4D97-AF65-F5344CB8AC3E}">
        <p14:creationId xmlns:p14="http://schemas.microsoft.com/office/powerpoint/2010/main" val="15687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F76A-311B-83D8-593E-FC04C79BAC01}"/>
              </a:ext>
            </a:extLst>
          </p:cNvPr>
          <p:cNvSpPr>
            <a:spLocks noGrp="1"/>
          </p:cNvSpPr>
          <p:nvPr>
            <p:ph type="title"/>
          </p:nvPr>
        </p:nvSpPr>
        <p:spPr>
          <a:xfrm>
            <a:off x="687048" y="245704"/>
            <a:ext cx="5758721" cy="1402470"/>
          </a:xfrm>
        </p:spPr>
        <p:txBody>
          <a:bodyPr anchor="t">
            <a:normAutofit/>
          </a:bodyPr>
          <a:lstStyle/>
          <a:p>
            <a:r>
              <a:rPr lang="en-GB" sz="2800" dirty="0">
                <a:latin typeface="Sassoon Primary" pitchFamily="50" charset="0"/>
              </a:rPr>
              <a:t>Transition from Year 1 to Year 2</a:t>
            </a:r>
          </a:p>
        </p:txBody>
      </p:sp>
      <p:cxnSp>
        <p:nvCxnSpPr>
          <p:cNvPr id="38" name="Straight Connector 3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E87928-C646-C50D-1BDA-1E5C33D17D0D}"/>
              </a:ext>
            </a:extLst>
          </p:cNvPr>
          <p:cNvSpPr>
            <a:spLocks noGrp="1"/>
          </p:cNvSpPr>
          <p:nvPr>
            <p:ph idx="1"/>
          </p:nvPr>
        </p:nvSpPr>
        <p:spPr>
          <a:xfrm>
            <a:off x="408558" y="1254007"/>
            <a:ext cx="5334000" cy="4905794"/>
          </a:xfrm>
        </p:spPr>
        <p:txBody>
          <a:bodyPr>
            <a:normAutofit/>
          </a:bodyPr>
          <a:lstStyle/>
          <a:p>
            <a:pPr marL="0" indent="0">
              <a:buNone/>
              <a:defRPr/>
            </a:pPr>
            <a:r>
              <a:rPr lang="en-GB" sz="1800" dirty="0">
                <a:latin typeface="Sassoon Primary" pitchFamily="50" charset="0"/>
              </a:rPr>
              <a:t>In Year 2 your child will continue to work within Key Stage 1. We will be developing the basic skills that they have acquired in Year 1 and consolidating them. </a:t>
            </a:r>
          </a:p>
          <a:p>
            <a:pPr marL="0" indent="0">
              <a:buNone/>
              <a:defRPr/>
            </a:pPr>
            <a:r>
              <a:rPr lang="en-GB" sz="1800" dirty="0">
                <a:latin typeface="Sassoon Primary" pitchFamily="50" charset="0"/>
              </a:rPr>
              <a:t>Throughout the week the children will have Continuous Provision, which we call COOL Time (Continue Our Own Learning Time).  </a:t>
            </a:r>
          </a:p>
          <a:p>
            <a:pPr marL="0" indent="0">
              <a:buNone/>
            </a:pPr>
            <a:r>
              <a:rPr lang="en-GB" sz="1800" dirty="0">
                <a:latin typeface="Sassoon Primary" pitchFamily="50" charset="0"/>
              </a:rPr>
              <a:t>In our classrooms the children will have access to Art and DT Workshop, Small World Area, Construction Area, Role Play Area, Writing Area.</a:t>
            </a:r>
          </a:p>
          <a:p>
            <a:pPr marL="0" indent="0">
              <a:buNone/>
            </a:pPr>
            <a:r>
              <a:rPr lang="en-GB" sz="1800" dirty="0">
                <a:latin typeface="Sassoon Primary" pitchFamily="50" charset="0"/>
              </a:rPr>
              <a:t>The children also have access to our Outdoor Area and will continue their enrichment of Forest School learning throughout the year. </a:t>
            </a:r>
          </a:p>
          <a:p>
            <a:pPr marL="0" indent="0">
              <a:buNone/>
              <a:defRPr/>
            </a:pPr>
            <a:r>
              <a:rPr lang="en-GB" sz="1800" dirty="0">
                <a:latin typeface="Sassoon Primary" pitchFamily="50" charset="0"/>
              </a:rPr>
              <a:t>Children will have two sessions of PE, Indoor PE with a focus on gymnastics and dance and an Outdoor Session of skills. </a:t>
            </a:r>
          </a:p>
          <a:p>
            <a:pPr marL="0" indent="0">
              <a:buNone/>
            </a:pPr>
            <a:endParaRPr lang="en-GB" sz="2000" b="1" dirty="0">
              <a:latin typeface="Sassoon Infant Std" panose="020B0503020103030203" pitchFamily="34" charset="0"/>
            </a:endParaRPr>
          </a:p>
        </p:txBody>
      </p:sp>
      <p:pic>
        <p:nvPicPr>
          <p:cNvPr id="4" name="Picture 3">
            <a:extLst>
              <a:ext uri="{FF2B5EF4-FFF2-40B4-BE49-F238E27FC236}">
                <a16:creationId xmlns:a16="http://schemas.microsoft.com/office/drawing/2014/main" id="{311663EC-5C7D-E4C1-87B8-B44331E5878C}"/>
              </a:ext>
            </a:extLst>
          </p:cNvPr>
          <p:cNvPicPr>
            <a:picLocks noChangeAspect="1"/>
          </p:cNvPicPr>
          <p:nvPr/>
        </p:nvPicPr>
        <p:blipFill>
          <a:blip r:embed="rId2">
            <a:extLst>
              <a:ext uri="{28A0092B-C50C-407E-A947-70E740481C1C}">
                <a14:useLocalDpi xmlns:a14="http://schemas.microsoft.com/office/drawing/2010/main" val="0"/>
              </a:ext>
            </a:extLst>
          </a:blip>
          <a:srcRect t="11637" b="11637"/>
          <a:stretch/>
        </p:blipFill>
        <p:spPr>
          <a:xfrm rot="5400000">
            <a:off x="5234559" y="2053531"/>
            <a:ext cx="5212861" cy="2999678"/>
          </a:xfrm>
          <a:prstGeom prst="rect">
            <a:avLst/>
          </a:prstGeom>
        </p:spPr>
      </p:pic>
      <p:pic>
        <p:nvPicPr>
          <p:cNvPr id="6" name="Picture 5">
            <a:extLst>
              <a:ext uri="{FF2B5EF4-FFF2-40B4-BE49-F238E27FC236}">
                <a16:creationId xmlns:a16="http://schemas.microsoft.com/office/drawing/2014/main" id="{DF18EDAB-30C3-ACCB-6B78-A94211580F21}"/>
              </a:ext>
            </a:extLst>
          </p:cNvPr>
          <p:cNvPicPr>
            <a:picLocks noChangeAspect="1"/>
          </p:cNvPicPr>
          <p:nvPr/>
        </p:nvPicPr>
        <p:blipFill>
          <a:blip r:embed="rId3">
            <a:extLst>
              <a:ext uri="{28A0092B-C50C-407E-A947-70E740481C1C}">
                <a14:useLocalDpi xmlns:a14="http://schemas.microsoft.com/office/drawing/2010/main" val="0"/>
              </a:ext>
            </a:extLst>
          </a:blip>
          <a:srcRect t="11637" b="11637"/>
          <a:stretch/>
        </p:blipFill>
        <p:spPr>
          <a:xfrm>
            <a:off x="8355809" y="4999790"/>
            <a:ext cx="3167224" cy="1822541"/>
          </a:xfrm>
          <a:prstGeom prst="rect">
            <a:avLst/>
          </a:prstGeom>
        </p:spPr>
      </p:pic>
      <p:pic>
        <p:nvPicPr>
          <p:cNvPr id="5" name="Picture 4">
            <a:extLst>
              <a:ext uri="{FF2B5EF4-FFF2-40B4-BE49-F238E27FC236}">
                <a16:creationId xmlns:a16="http://schemas.microsoft.com/office/drawing/2014/main" id="{6A88F250-0CD8-0555-222E-E68FBEC3CA4E}"/>
              </a:ext>
            </a:extLst>
          </p:cNvPr>
          <p:cNvPicPr>
            <a:picLocks noChangeAspect="1"/>
          </p:cNvPicPr>
          <p:nvPr/>
        </p:nvPicPr>
        <p:blipFill>
          <a:blip r:embed="rId4">
            <a:extLst>
              <a:ext uri="{28A0092B-C50C-407E-A947-70E740481C1C}">
                <a14:useLocalDpi xmlns:a14="http://schemas.microsoft.com/office/drawing/2010/main" val="0"/>
              </a:ext>
            </a:extLst>
          </a:blip>
          <a:srcRect t="11637" b="11637"/>
          <a:stretch/>
        </p:blipFill>
        <p:spPr>
          <a:xfrm>
            <a:off x="8355809" y="122775"/>
            <a:ext cx="2777484" cy="1900393"/>
          </a:xfrm>
          <a:prstGeom prst="rect">
            <a:avLst/>
          </a:prstGeom>
        </p:spPr>
      </p:pic>
      <p:pic>
        <p:nvPicPr>
          <p:cNvPr id="7" name="Picture 6">
            <a:extLst>
              <a:ext uri="{FF2B5EF4-FFF2-40B4-BE49-F238E27FC236}">
                <a16:creationId xmlns:a16="http://schemas.microsoft.com/office/drawing/2014/main" id="{25791D83-15B4-AC90-9CEA-15931106F452}"/>
              </a:ext>
            </a:extLst>
          </p:cNvPr>
          <p:cNvPicPr>
            <a:picLocks noChangeAspect="1"/>
          </p:cNvPicPr>
          <p:nvPr/>
        </p:nvPicPr>
        <p:blipFill>
          <a:blip r:embed="rId5">
            <a:extLst>
              <a:ext uri="{28A0092B-C50C-407E-A947-70E740481C1C}">
                <a14:useLocalDpi xmlns:a14="http://schemas.microsoft.com/office/drawing/2010/main" val="0"/>
              </a:ext>
            </a:extLst>
          </a:blip>
          <a:srcRect t="11637" b="11637"/>
          <a:stretch/>
        </p:blipFill>
        <p:spPr>
          <a:xfrm rot="5400000">
            <a:off x="9335013" y="2806531"/>
            <a:ext cx="2595726" cy="1493679"/>
          </a:xfrm>
          <a:prstGeom prst="rect">
            <a:avLst/>
          </a:prstGeom>
        </p:spPr>
      </p:pic>
    </p:spTree>
    <p:extLst>
      <p:ext uri="{BB962C8B-B14F-4D97-AF65-F5344CB8AC3E}">
        <p14:creationId xmlns:p14="http://schemas.microsoft.com/office/powerpoint/2010/main" val="4074719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96D1-A44B-7E9F-4B39-8277BA6F3951}"/>
              </a:ext>
            </a:extLst>
          </p:cNvPr>
          <p:cNvSpPr>
            <a:spLocks noGrp="1"/>
          </p:cNvSpPr>
          <p:nvPr>
            <p:ph type="title"/>
          </p:nvPr>
        </p:nvSpPr>
        <p:spPr>
          <a:xfrm>
            <a:off x="763413" y="1011877"/>
            <a:ext cx="5332587" cy="1048901"/>
          </a:xfrm>
        </p:spPr>
        <p:txBody>
          <a:bodyPr vert="horz" lIns="91440" tIns="45720" rIns="91440" bIns="45720" rtlCol="0" anchor="t">
            <a:normAutofit/>
          </a:bodyPr>
          <a:lstStyle/>
          <a:p>
            <a:pPr algn="ctr"/>
            <a:r>
              <a:rPr lang="en-US" sz="3200" kern="1200" dirty="0">
                <a:solidFill>
                  <a:schemeClr val="tx1"/>
                </a:solidFill>
                <a:latin typeface="Sassoon Infant Std" panose="020B0503020103030203" pitchFamily="34" charset="0"/>
              </a:rPr>
              <a:t>A Day in the life of a Year </a:t>
            </a:r>
            <a:r>
              <a:rPr lang="en-US" sz="3200" dirty="0">
                <a:latin typeface="Sassoon Infant Std" panose="020B0503020103030203" pitchFamily="34" charset="0"/>
              </a:rPr>
              <a:t>Two</a:t>
            </a:r>
            <a:r>
              <a:rPr lang="en-US" sz="3200" kern="1200" dirty="0">
                <a:solidFill>
                  <a:schemeClr val="tx1"/>
                </a:solidFill>
                <a:latin typeface="Sassoon Infant Std" panose="020B0503020103030203" pitchFamily="34" charset="0"/>
              </a:rPr>
              <a:t> Child!</a:t>
            </a:r>
          </a:p>
        </p:txBody>
      </p:sp>
      <p:cxnSp>
        <p:nvCxnSpPr>
          <p:cNvPr id="68" name="Straight Connector 6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0B5C638-B921-6D21-78DF-3A3E6579575B}"/>
              </a:ext>
            </a:extLst>
          </p:cNvPr>
          <p:cNvPicPr>
            <a:picLocks noChangeAspect="1"/>
          </p:cNvPicPr>
          <p:nvPr/>
        </p:nvPicPr>
        <p:blipFill>
          <a:blip r:embed="rId2">
            <a:extLst>
              <a:ext uri="{28A0092B-C50C-407E-A947-70E740481C1C}">
                <a14:useLocalDpi xmlns:a14="http://schemas.microsoft.com/office/drawing/2010/main" val="0"/>
              </a:ext>
            </a:extLst>
          </a:blip>
          <a:srcRect t="19719" b="19719"/>
          <a:stretch/>
        </p:blipFill>
        <p:spPr>
          <a:xfrm>
            <a:off x="150634" y="2670391"/>
            <a:ext cx="3121955" cy="2736502"/>
          </a:xfrm>
          <a:prstGeom prst="rect">
            <a:avLst/>
          </a:prstGeom>
        </p:spPr>
      </p:pic>
      <p:pic>
        <p:nvPicPr>
          <p:cNvPr id="10" name="Picture 9">
            <a:extLst>
              <a:ext uri="{FF2B5EF4-FFF2-40B4-BE49-F238E27FC236}">
                <a16:creationId xmlns:a16="http://schemas.microsoft.com/office/drawing/2014/main" id="{15693842-D157-0A80-EE64-05D0008501B9}"/>
              </a:ext>
            </a:extLst>
          </p:cNvPr>
          <p:cNvPicPr>
            <a:picLocks noChangeAspect="1"/>
          </p:cNvPicPr>
          <p:nvPr/>
        </p:nvPicPr>
        <p:blipFill>
          <a:blip r:embed="rId3">
            <a:extLst>
              <a:ext uri="{28A0092B-C50C-407E-A947-70E740481C1C}">
                <a14:useLocalDpi xmlns:a14="http://schemas.microsoft.com/office/drawing/2010/main" val="0"/>
              </a:ext>
            </a:extLst>
          </a:blip>
          <a:srcRect l="2832" r="2832"/>
          <a:stretch/>
        </p:blipFill>
        <p:spPr>
          <a:xfrm>
            <a:off x="3692231" y="2186937"/>
            <a:ext cx="2236622" cy="1778201"/>
          </a:xfrm>
          <a:prstGeom prst="rect">
            <a:avLst/>
          </a:prstGeom>
        </p:spPr>
      </p:pic>
      <p:sp>
        <p:nvSpPr>
          <p:cNvPr id="5" name="TextBox 4">
            <a:extLst>
              <a:ext uri="{FF2B5EF4-FFF2-40B4-BE49-F238E27FC236}">
                <a16:creationId xmlns:a16="http://schemas.microsoft.com/office/drawing/2014/main" id="{BF6C1835-3A10-644B-E209-253EE554DFB3}"/>
              </a:ext>
            </a:extLst>
          </p:cNvPr>
          <p:cNvSpPr txBox="1"/>
          <p:nvPr/>
        </p:nvSpPr>
        <p:spPr>
          <a:xfrm>
            <a:off x="6263148" y="481783"/>
            <a:ext cx="5594555" cy="6076328"/>
          </a:xfrm>
          <a:prstGeom prst="rect">
            <a:avLst/>
          </a:prstGeom>
        </p:spPr>
        <p:txBody>
          <a:bodyPr vert="horz" lIns="91440" tIns="45720" rIns="91440" bIns="45720" rtlCol="0">
            <a:normAutofit fontScale="25000" lnSpcReduction="20000"/>
          </a:bodyPr>
          <a:lstStyle/>
          <a:p>
            <a:pPr marL="0" indent="0">
              <a:buFontTx/>
              <a:buNone/>
              <a:defRPr/>
            </a:pPr>
            <a:r>
              <a:rPr lang="en-GB" sz="7200" b="1" dirty="0">
                <a:latin typeface="Sassoon Primary" pitchFamily="50" charset="0"/>
              </a:rPr>
              <a:t>Morning:</a:t>
            </a:r>
            <a:br>
              <a:rPr lang="en-GB" sz="7200" b="1" dirty="0">
                <a:latin typeface="Sassoon Primary" pitchFamily="50" charset="0"/>
              </a:rPr>
            </a:br>
            <a:endParaRPr lang="en-GB" sz="7200" b="1" dirty="0">
              <a:latin typeface="Sassoon Primary" pitchFamily="50" charset="0"/>
            </a:endParaRPr>
          </a:p>
          <a:p>
            <a:pPr marL="0" indent="0">
              <a:buFontTx/>
              <a:buNone/>
              <a:defRPr/>
            </a:pPr>
            <a:r>
              <a:rPr lang="en-GB" sz="7200" u="sng" dirty="0">
                <a:latin typeface="Sassoon Primary" pitchFamily="50" charset="0"/>
              </a:rPr>
              <a:t>Settling Activities: </a:t>
            </a:r>
            <a:r>
              <a:rPr lang="en-GB" sz="7200" dirty="0">
                <a:latin typeface="Sassoon Primary" pitchFamily="50" charset="0"/>
              </a:rPr>
              <a:t>colour monster, activity at tables or a reading story on the carpet. </a:t>
            </a:r>
            <a:br>
              <a:rPr lang="en-GB" sz="7200" dirty="0">
                <a:latin typeface="Sassoon Primary" pitchFamily="50" charset="0"/>
              </a:rPr>
            </a:br>
            <a:endParaRPr lang="en-GB" sz="7200" dirty="0">
              <a:latin typeface="Sassoon Primary" pitchFamily="50" charset="0"/>
            </a:endParaRPr>
          </a:p>
          <a:p>
            <a:pPr marL="0" indent="0">
              <a:buFontTx/>
              <a:buNone/>
              <a:defRPr/>
            </a:pPr>
            <a:r>
              <a:rPr lang="en-GB" sz="7200" u="sng" dirty="0">
                <a:latin typeface="Sassoon Primary" pitchFamily="50" charset="0"/>
              </a:rPr>
              <a:t>Phonics: </a:t>
            </a:r>
            <a:r>
              <a:rPr lang="en-GB" sz="7200" dirty="0">
                <a:latin typeface="Sassoon Primary" pitchFamily="50" charset="0"/>
              </a:rPr>
              <a:t>Continuing on from Year 1</a:t>
            </a:r>
            <a:br>
              <a:rPr lang="en-GB" sz="7200" dirty="0">
                <a:latin typeface="Sassoon Primary" pitchFamily="50" charset="0"/>
              </a:rPr>
            </a:br>
            <a:endParaRPr lang="en-GB" sz="7200" dirty="0">
              <a:latin typeface="Sassoon Primary" pitchFamily="50" charset="0"/>
            </a:endParaRPr>
          </a:p>
          <a:p>
            <a:pPr>
              <a:defRPr/>
            </a:pPr>
            <a:r>
              <a:rPr lang="en-US" sz="7200" u="sng" dirty="0">
                <a:latin typeface="Sassoon Primary" pitchFamily="50" charset="0"/>
              </a:rPr>
              <a:t>Snack and Playtime:</a:t>
            </a:r>
            <a:r>
              <a:rPr lang="en-US" sz="7200" dirty="0">
                <a:latin typeface="Sassoon Primary" pitchFamily="50" charset="0"/>
              </a:rPr>
              <a:t> Please ensure you send your child in with a water bottles every day, fruit is provided but your child can bring in a fruit or vegetable snack to have if they prefer.</a:t>
            </a:r>
          </a:p>
          <a:p>
            <a:pPr>
              <a:defRPr/>
            </a:pPr>
            <a:endParaRPr lang="en-US" sz="7200" dirty="0">
              <a:latin typeface="Sassoon Primary" pitchFamily="50" charset="0"/>
            </a:endParaRPr>
          </a:p>
          <a:p>
            <a:pPr marL="0" indent="0">
              <a:buFontTx/>
              <a:buNone/>
              <a:defRPr/>
            </a:pPr>
            <a:r>
              <a:rPr lang="en-GB" sz="7200" u="sng" dirty="0">
                <a:latin typeface="Sassoon Primary" pitchFamily="50" charset="0"/>
              </a:rPr>
              <a:t>Focus Subject:</a:t>
            </a:r>
            <a:r>
              <a:rPr lang="en-GB" sz="7200" dirty="0">
                <a:latin typeface="Sassoon Primary" pitchFamily="50" charset="0"/>
              </a:rPr>
              <a:t> linked to theme such as writing, reading, foundation subjects (e.g. History/Art/Geography/DT) or Math’s.</a:t>
            </a:r>
          </a:p>
          <a:p>
            <a:pPr marL="0" indent="0">
              <a:buFontTx/>
              <a:buNone/>
              <a:defRPr/>
            </a:pPr>
            <a:endParaRPr lang="en-GB" sz="7200" dirty="0">
              <a:latin typeface="Sassoon Primary" pitchFamily="50" charset="0"/>
            </a:endParaRPr>
          </a:p>
          <a:p>
            <a:pPr marL="0" indent="0">
              <a:buFontTx/>
              <a:buNone/>
              <a:defRPr/>
            </a:pPr>
            <a:r>
              <a:rPr lang="en-GB" sz="7200" b="1" dirty="0">
                <a:latin typeface="Sassoon Primary" pitchFamily="50" charset="0"/>
              </a:rPr>
              <a:t>Lunchtime:</a:t>
            </a:r>
            <a:br>
              <a:rPr lang="en-GB" sz="7200" b="1" dirty="0">
                <a:latin typeface="Sassoon Primary" pitchFamily="50" charset="0"/>
              </a:rPr>
            </a:br>
            <a:r>
              <a:rPr lang="en-GB" sz="7200" dirty="0">
                <a:latin typeface="Sassoon Primary" pitchFamily="50" charset="0"/>
              </a:rPr>
              <a:t>Children enjoy playtime at 12 and return for lunch either in their classroom or in the hall. </a:t>
            </a:r>
          </a:p>
          <a:p>
            <a:pPr marL="0" indent="-228600">
              <a:lnSpc>
                <a:spcPct val="90000"/>
              </a:lnSpc>
              <a:spcAft>
                <a:spcPts val="600"/>
              </a:spcAft>
              <a:buFont typeface="Arial" panose="020B0604020202020204" pitchFamily="34" charset="0"/>
              <a:buChar char="•"/>
              <a:defRPr/>
            </a:pPr>
            <a:endParaRPr lang="en-US" sz="7200" dirty="0">
              <a:latin typeface="Sassoon Primary" pitchFamily="50" charset="0"/>
            </a:endParaRPr>
          </a:p>
          <a:p>
            <a:pPr>
              <a:spcBef>
                <a:spcPct val="0"/>
              </a:spcBef>
              <a:buFontTx/>
              <a:buNone/>
            </a:pPr>
            <a:r>
              <a:rPr lang="en-GB" altLang="en-US" sz="7200" b="1" dirty="0">
                <a:latin typeface="Sassoon Primary" pitchFamily="50" charset="0"/>
              </a:rPr>
              <a:t>Afternoon: Continuous Provision</a:t>
            </a:r>
          </a:p>
          <a:p>
            <a:pPr>
              <a:spcBef>
                <a:spcPct val="0"/>
              </a:spcBef>
              <a:buFontTx/>
              <a:buNone/>
            </a:pPr>
            <a:r>
              <a:rPr lang="en-GB" altLang="en-US" sz="7200" dirty="0">
                <a:latin typeface="Sassoon Primary" pitchFamily="50" charset="0"/>
              </a:rPr>
              <a:t>This is a time children develop their independent learning skills, achieve National Curriculum outcomes and embed prior learning through linked provision in our Rainbow Challenges and COOL Time activities. Teachers and TAs will lead activities, have reading groups or interventions. Sometimes we will have Assemblies or PE.</a:t>
            </a:r>
            <a:endParaRPr lang="en-US" sz="7200" dirty="0">
              <a:latin typeface="Sassoon Infant Std" panose="020B0503020103030203" pitchFamily="34" charset="0"/>
            </a:endParaRPr>
          </a:p>
          <a:p>
            <a:pPr indent="-228600">
              <a:lnSpc>
                <a:spcPct val="90000"/>
              </a:lnSpc>
              <a:spcAft>
                <a:spcPts val="600"/>
              </a:spcAft>
              <a:buFont typeface="Arial" panose="020B0604020202020204" pitchFamily="34" charset="0"/>
              <a:buChar char="•"/>
              <a:defRPr/>
            </a:pPr>
            <a:endParaRPr lang="en-US" sz="1000" dirty="0"/>
          </a:p>
          <a:p>
            <a:pPr indent="-228600">
              <a:lnSpc>
                <a:spcPct val="90000"/>
              </a:lnSpc>
              <a:spcAft>
                <a:spcPts val="600"/>
              </a:spcAft>
              <a:buFont typeface="Arial" panose="020B0604020202020204" pitchFamily="34" charset="0"/>
              <a:buChar char="•"/>
              <a:defRPr/>
            </a:pPr>
            <a:endParaRPr lang="en-US" sz="1000" u="sng" dirty="0"/>
          </a:p>
        </p:txBody>
      </p:sp>
      <p:pic>
        <p:nvPicPr>
          <p:cNvPr id="15" name="Picture 14">
            <a:extLst>
              <a:ext uri="{FF2B5EF4-FFF2-40B4-BE49-F238E27FC236}">
                <a16:creationId xmlns:a16="http://schemas.microsoft.com/office/drawing/2014/main" id="{1AD50C8B-435E-4CE3-A366-E16C45CDEFF5}"/>
              </a:ext>
            </a:extLst>
          </p:cNvPr>
          <p:cNvPicPr>
            <a:picLocks noChangeAspect="1"/>
          </p:cNvPicPr>
          <p:nvPr/>
        </p:nvPicPr>
        <p:blipFill>
          <a:blip r:embed="rId4">
            <a:extLst>
              <a:ext uri="{28A0092B-C50C-407E-A947-70E740481C1C}">
                <a14:useLocalDpi xmlns:a14="http://schemas.microsoft.com/office/drawing/2010/main" val="0"/>
              </a:ext>
            </a:extLst>
          </a:blip>
          <a:srcRect l="16125" r="16125"/>
          <a:stretch/>
        </p:blipFill>
        <p:spPr>
          <a:xfrm>
            <a:off x="3381610" y="4172831"/>
            <a:ext cx="2471954" cy="2736503"/>
          </a:xfrm>
          <a:prstGeom prst="rect">
            <a:avLst/>
          </a:prstGeom>
        </p:spPr>
      </p:pic>
    </p:spTree>
    <p:extLst>
      <p:ext uri="{BB962C8B-B14F-4D97-AF65-F5344CB8AC3E}">
        <p14:creationId xmlns:p14="http://schemas.microsoft.com/office/powerpoint/2010/main" val="176086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CB96D1-A44B-7E9F-4B39-8277BA6F3951}"/>
              </a:ext>
            </a:extLst>
          </p:cNvPr>
          <p:cNvSpPr>
            <a:spLocks noGrp="1"/>
          </p:cNvSpPr>
          <p:nvPr>
            <p:ph type="title"/>
          </p:nvPr>
        </p:nvSpPr>
        <p:spPr>
          <a:xfrm>
            <a:off x="6551550" y="0"/>
            <a:ext cx="5276656" cy="863907"/>
          </a:xfrm>
        </p:spPr>
        <p:txBody>
          <a:bodyPr vert="horz" lIns="91440" tIns="45720" rIns="91440" bIns="45720" rtlCol="0" anchor="b">
            <a:normAutofit fontScale="90000"/>
          </a:bodyPr>
          <a:lstStyle/>
          <a:p>
            <a:r>
              <a:rPr lang="en-US" sz="4000" kern="1200" dirty="0">
                <a:solidFill>
                  <a:schemeClr val="tx1"/>
                </a:solidFill>
                <a:latin typeface="Sassoon Primary" pitchFamily="50" charset="0"/>
              </a:rPr>
              <a:t>Autumn Term Themes!</a:t>
            </a:r>
          </a:p>
        </p:txBody>
      </p:sp>
      <p:pic>
        <p:nvPicPr>
          <p:cNvPr id="24" name="Picture 23">
            <a:extLst>
              <a:ext uri="{FF2B5EF4-FFF2-40B4-BE49-F238E27FC236}">
                <a16:creationId xmlns:a16="http://schemas.microsoft.com/office/drawing/2014/main" id="{5AFAC56D-FBAD-CBE0-F069-F92988DFEFF7}"/>
              </a:ext>
            </a:extLst>
          </p:cNvPr>
          <p:cNvPicPr>
            <a:picLocks noChangeAspect="1"/>
          </p:cNvPicPr>
          <p:nvPr/>
        </p:nvPicPr>
        <p:blipFill>
          <a:blip r:embed="rId2">
            <a:extLst>
              <a:ext uri="{28A0092B-C50C-407E-A947-70E740481C1C}">
                <a14:useLocalDpi xmlns:a14="http://schemas.microsoft.com/office/drawing/2010/main" val="0"/>
              </a:ext>
            </a:extLst>
          </a:blip>
          <a:srcRect l="1396" r="1396"/>
          <a:stretch/>
        </p:blipFill>
        <p:spPr>
          <a:xfrm>
            <a:off x="262047" y="3376498"/>
            <a:ext cx="2557465" cy="1973179"/>
          </a:xfrm>
          <a:prstGeom prst="rect">
            <a:avLst/>
          </a:prstGeom>
        </p:spPr>
      </p:pic>
      <p:pic>
        <p:nvPicPr>
          <p:cNvPr id="14" name="Picture 13">
            <a:extLst>
              <a:ext uri="{FF2B5EF4-FFF2-40B4-BE49-F238E27FC236}">
                <a16:creationId xmlns:a16="http://schemas.microsoft.com/office/drawing/2014/main" id="{40EFC219-A2DA-FBAC-1928-172D865F69E2}"/>
              </a:ext>
            </a:extLst>
          </p:cNvPr>
          <p:cNvPicPr>
            <a:picLocks noChangeAspect="1"/>
          </p:cNvPicPr>
          <p:nvPr/>
        </p:nvPicPr>
        <p:blipFill>
          <a:blip r:embed="rId3">
            <a:extLst>
              <a:ext uri="{28A0092B-C50C-407E-A947-70E740481C1C}">
                <a14:useLocalDpi xmlns:a14="http://schemas.microsoft.com/office/drawing/2010/main" val="0"/>
              </a:ext>
            </a:extLst>
          </a:blip>
          <a:srcRect l="9399" r="9399"/>
          <a:stretch/>
        </p:blipFill>
        <p:spPr>
          <a:xfrm rot="5400000">
            <a:off x="3286173" y="527879"/>
            <a:ext cx="2785935" cy="3016307"/>
          </a:xfrm>
          <a:prstGeom prst="rect">
            <a:avLst/>
          </a:prstGeom>
        </p:spPr>
      </p:pic>
      <p:pic>
        <p:nvPicPr>
          <p:cNvPr id="18" name="Picture 17">
            <a:extLst>
              <a:ext uri="{FF2B5EF4-FFF2-40B4-BE49-F238E27FC236}">
                <a16:creationId xmlns:a16="http://schemas.microsoft.com/office/drawing/2014/main" id="{39F8522F-9514-5D7F-8AE8-585A23373F79}"/>
              </a:ext>
            </a:extLst>
          </p:cNvPr>
          <p:cNvPicPr>
            <a:picLocks noChangeAspect="1"/>
          </p:cNvPicPr>
          <p:nvPr/>
        </p:nvPicPr>
        <p:blipFill>
          <a:blip r:embed="rId4">
            <a:extLst>
              <a:ext uri="{28A0092B-C50C-407E-A947-70E740481C1C}">
                <a14:useLocalDpi xmlns:a14="http://schemas.microsoft.com/office/drawing/2010/main" val="0"/>
              </a:ext>
            </a:extLst>
          </a:blip>
          <a:srcRect l="9461" r="9461"/>
          <a:stretch/>
        </p:blipFill>
        <p:spPr>
          <a:xfrm>
            <a:off x="179591" y="514249"/>
            <a:ext cx="2722376" cy="2518310"/>
          </a:xfrm>
          <a:prstGeom prst="rect">
            <a:avLst/>
          </a:prstGeom>
        </p:spPr>
      </p:pic>
      <p:pic>
        <p:nvPicPr>
          <p:cNvPr id="20" name="Picture 19">
            <a:extLst>
              <a:ext uri="{FF2B5EF4-FFF2-40B4-BE49-F238E27FC236}">
                <a16:creationId xmlns:a16="http://schemas.microsoft.com/office/drawing/2014/main" id="{DED78667-6F31-6EA6-2259-76DDD5A207B8}"/>
              </a:ext>
            </a:extLst>
          </p:cNvPr>
          <p:cNvPicPr>
            <a:picLocks noChangeAspect="1"/>
          </p:cNvPicPr>
          <p:nvPr/>
        </p:nvPicPr>
        <p:blipFill>
          <a:blip r:embed="rId5">
            <a:extLst>
              <a:ext uri="{28A0092B-C50C-407E-A947-70E740481C1C}">
                <a14:useLocalDpi xmlns:a14="http://schemas.microsoft.com/office/drawing/2010/main" val="0"/>
              </a:ext>
            </a:extLst>
          </a:blip>
          <a:srcRect t="163" b="163"/>
          <a:stretch/>
        </p:blipFill>
        <p:spPr>
          <a:xfrm rot="10800000">
            <a:off x="3218605" y="3958455"/>
            <a:ext cx="3016308" cy="2332649"/>
          </a:xfrm>
          <a:prstGeom prst="rect">
            <a:avLst/>
          </a:prstGeom>
        </p:spPr>
      </p:pic>
      <p:sp>
        <p:nvSpPr>
          <p:cNvPr id="5" name="TextBox 4">
            <a:extLst>
              <a:ext uri="{FF2B5EF4-FFF2-40B4-BE49-F238E27FC236}">
                <a16:creationId xmlns:a16="http://schemas.microsoft.com/office/drawing/2014/main" id="{BF6C1835-3A10-644B-E209-253EE554DFB3}"/>
              </a:ext>
            </a:extLst>
          </p:cNvPr>
          <p:cNvSpPr txBox="1"/>
          <p:nvPr/>
        </p:nvSpPr>
        <p:spPr>
          <a:xfrm>
            <a:off x="6551550" y="863907"/>
            <a:ext cx="5276656" cy="5025182"/>
          </a:xfrm>
          <a:prstGeom prst="rect">
            <a:avLst/>
          </a:prstGeom>
        </p:spPr>
        <p:txBody>
          <a:bodyPr vert="horz" lIns="91440" tIns="45720" rIns="91440" bIns="45720" rtlCol="0">
            <a:normAutofit fontScale="62500" lnSpcReduction="20000"/>
          </a:bodyPr>
          <a:lstStyle/>
          <a:p>
            <a:pPr marL="0" indent="0">
              <a:buFontTx/>
              <a:buNone/>
              <a:defRPr/>
            </a:pPr>
            <a:r>
              <a:rPr lang="en-GB" sz="2800" dirty="0">
                <a:latin typeface="Sassoon Primary" pitchFamily="50" charset="0"/>
              </a:rPr>
              <a:t>We have whole school themes but within each year group there is a different learning focus according to our children’s progression of skills. </a:t>
            </a:r>
          </a:p>
          <a:p>
            <a:pPr marL="0" indent="0">
              <a:buFontTx/>
              <a:buNone/>
              <a:defRPr/>
            </a:pPr>
            <a:endParaRPr lang="en-GB" sz="2800" dirty="0">
              <a:latin typeface="Sassoon Primary" pitchFamily="50" charset="0"/>
            </a:endParaRPr>
          </a:p>
          <a:p>
            <a:pPr marL="0" indent="0">
              <a:buFontTx/>
              <a:buNone/>
              <a:defRPr/>
            </a:pPr>
            <a:r>
              <a:rPr lang="en-GB" sz="2800" dirty="0">
                <a:latin typeface="Sassoon Primary" pitchFamily="50" charset="0"/>
              </a:rPr>
              <a:t>The themes we will cover this term are:</a:t>
            </a:r>
          </a:p>
          <a:p>
            <a:pPr>
              <a:defRPr/>
            </a:pPr>
            <a:r>
              <a:rPr lang="en-GB" sz="2800" dirty="0">
                <a:latin typeface="Sassoon Primary" pitchFamily="50" charset="0"/>
              </a:rPr>
              <a:t>RSHE focus and settling in…</a:t>
            </a:r>
          </a:p>
          <a:p>
            <a:pPr>
              <a:defRPr/>
            </a:pPr>
            <a:br>
              <a:rPr lang="en-GB" sz="2800" u="sng" dirty="0">
                <a:latin typeface="Sassoon Primary" pitchFamily="50" charset="0"/>
              </a:rPr>
            </a:br>
            <a:r>
              <a:rPr lang="en-GB" sz="2800" u="sng" dirty="0">
                <a:latin typeface="Sassoon Primary" pitchFamily="50" charset="0"/>
              </a:rPr>
              <a:t>Let’s Play</a:t>
            </a:r>
            <a:endParaRPr lang="en-GB" sz="2800" dirty="0">
              <a:latin typeface="Sassoon Primary" pitchFamily="50" charset="0"/>
            </a:endParaRPr>
          </a:p>
          <a:p>
            <a:pPr>
              <a:defRPr/>
            </a:pPr>
            <a:endParaRPr lang="en-GB" sz="2800" dirty="0">
              <a:latin typeface="Sassoon Primary" pitchFamily="50" charset="0"/>
            </a:endParaRPr>
          </a:p>
          <a:p>
            <a:pPr>
              <a:defRPr/>
            </a:pPr>
            <a:r>
              <a:rPr lang="en-GB" sz="2800" dirty="0">
                <a:latin typeface="Sassoon Primary" pitchFamily="50" charset="0"/>
              </a:rPr>
              <a:t>First week: RSHE and settling in. Science, DT and English focus of fair testing and designing, building and assessment. October we will celebrate Black History.</a:t>
            </a:r>
          </a:p>
          <a:p>
            <a:pPr>
              <a:defRPr/>
            </a:pPr>
            <a:endParaRPr lang="en-GB" sz="2800" dirty="0">
              <a:latin typeface="Sassoon Primary" pitchFamily="50" charset="0"/>
            </a:endParaRPr>
          </a:p>
          <a:p>
            <a:pPr>
              <a:defRPr/>
            </a:pPr>
            <a:r>
              <a:rPr lang="en-GB" sz="2800" u="sng" dirty="0">
                <a:latin typeface="Sassoon Primary" pitchFamily="50" charset="0"/>
              </a:rPr>
              <a:t>Let’s Celebrate</a:t>
            </a:r>
            <a:r>
              <a:rPr lang="en-GB" sz="2800" dirty="0">
                <a:latin typeface="Sassoon Primary" pitchFamily="50" charset="0"/>
              </a:rPr>
              <a:t> </a:t>
            </a:r>
            <a:br>
              <a:rPr lang="en-GB" sz="2800" dirty="0">
                <a:latin typeface="Sassoon Primary" pitchFamily="50" charset="0"/>
              </a:rPr>
            </a:br>
            <a:br>
              <a:rPr lang="en-GB" sz="2800" dirty="0">
                <a:latin typeface="Sassoon Primary" pitchFamily="50" charset="0"/>
              </a:rPr>
            </a:br>
            <a:r>
              <a:rPr lang="en-GB" sz="2800" dirty="0">
                <a:latin typeface="Sassoon Primary" pitchFamily="50" charset="0"/>
              </a:rPr>
              <a:t>RSHE focus learning about heroes, Remembrance Day, different religious celebrations, Diwali and their values. English focus learning how to  read and write different types of poetry. Finally with a week dedicated to Christmas fun!</a:t>
            </a:r>
          </a:p>
          <a:p>
            <a:pPr indent="-228600">
              <a:lnSpc>
                <a:spcPct val="90000"/>
              </a:lnSpc>
              <a:spcAft>
                <a:spcPts val="600"/>
              </a:spcAft>
              <a:buFont typeface="Arial" panose="020B0604020202020204" pitchFamily="34" charset="0"/>
              <a:buChar char="•"/>
              <a:defRPr/>
            </a:pPr>
            <a:endParaRPr lang="en-US" sz="1700" u="sng" dirty="0"/>
          </a:p>
        </p:txBody>
      </p:sp>
    </p:spTree>
    <p:extLst>
      <p:ext uri="{BB962C8B-B14F-4D97-AF65-F5344CB8AC3E}">
        <p14:creationId xmlns:p14="http://schemas.microsoft.com/office/powerpoint/2010/main" val="1768774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6C1835-3A10-644B-E209-253EE554DFB3}"/>
              </a:ext>
            </a:extLst>
          </p:cNvPr>
          <p:cNvSpPr txBox="1"/>
          <p:nvPr/>
        </p:nvSpPr>
        <p:spPr>
          <a:xfrm>
            <a:off x="1017023" y="1281817"/>
            <a:ext cx="10388914" cy="5007166"/>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defRPr/>
            </a:pPr>
            <a:endParaRPr lang="en-US" sz="1700" dirty="0"/>
          </a:p>
          <a:p>
            <a:pPr indent="-228600">
              <a:lnSpc>
                <a:spcPct val="90000"/>
              </a:lnSpc>
              <a:spcAft>
                <a:spcPts val="600"/>
              </a:spcAft>
              <a:buFont typeface="Arial" panose="020B0604020202020204" pitchFamily="34" charset="0"/>
              <a:buChar char="•"/>
              <a:defRPr/>
            </a:pPr>
            <a:endParaRPr lang="en-US" sz="1700" u="sng" dirty="0"/>
          </a:p>
        </p:txBody>
      </p:sp>
      <p:sp>
        <p:nvSpPr>
          <p:cNvPr id="15" name="Title 1">
            <a:extLst>
              <a:ext uri="{FF2B5EF4-FFF2-40B4-BE49-F238E27FC236}">
                <a16:creationId xmlns:a16="http://schemas.microsoft.com/office/drawing/2014/main" id="{9DA292E9-7ED2-168A-6C5B-A6D12DA688EF}"/>
              </a:ext>
            </a:extLst>
          </p:cNvPr>
          <p:cNvSpPr txBox="1">
            <a:spLocks/>
          </p:cNvSpPr>
          <p:nvPr/>
        </p:nvSpPr>
        <p:spPr>
          <a:xfrm>
            <a:off x="2550695" y="121021"/>
            <a:ext cx="7251031" cy="86390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Sassoon Primary" pitchFamily="50" charset="0"/>
              </a:rPr>
              <a:t>End of Autumn Term Expectations</a:t>
            </a:r>
          </a:p>
        </p:txBody>
      </p:sp>
      <p:sp>
        <p:nvSpPr>
          <p:cNvPr id="3" name="TextBox 2">
            <a:extLst>
              <a:ext uri="{FF2B5EF4-FFF2-40B4-BE49-F238E27FC236}">
                <a16:creationId xmlns:a16="http://schemas.microsoft.com/office/drawing/2014/main" id="{9CEEBFB5-921B-1F5B-70FB-2C557BDCE2A0}"/>
              </a:ext>
            </a:extLst>
          </p:cNvPr>
          <p:cNvSpPr txBox="1"/>
          <p:nvPr/>
        </p:nvSpPr>
        <p:spPr>
          <a:xfrm>
            <a:off x="163470" y="969244"/>
            <a:ext cx="8069179" cy="5632311"/>
          </a:xfrm>
          <a:prstGeom prst="rect">
            <a:avLst/>
          </a:prstGeom>
          <a:noFill/>
        </p:spPr>
        <p:txBody>
          <a:bodyPr wrap="square">
            <a:spAutoFit/>
          </a:bodyPr>
          <a:lstStyle/>
          <a:p>
            <a:pPr marL="0" indent="0">
              <a:buFontTx/>
              <a:buNone/>
              <a:defRPr/>
            </a:pPr>
            <a:r>
              <a:rPr lang="en-GB" sz="2400" b="1" dirty="0">
                <a:solidFill>
                  <a:srgbClr val="7030A0"/>
                </a:solidFill>
                <a:latin typeface="Sassoon Primary" pitchFamily="50" charset="0"/>
              </a:rPr>
              <a:t>Writing: </a:t>
            </a:r>
            <a:r>
              <a:rPr lang="en-GB" sz="2400" dirty="0">
                <a:latin typeface="Sassoon Primary" pitchFamily="50" charset="0"/>
              </a:rPr>
              <a:t>To have consolidated their abilities to write a series of coherent sentences using a capital letter, finger space, varied punctuation and a conjunction. The children will have begun to use noun phrases and adverbs.</a:t>
            </a:r>
            <a:br>
              <a:rPr lang="en-GB" sz="2400" dirty="0">
                <a:solidFill>
                  <a:schemeClr val="accent6"/>
                </a:solidFill>
                <a:latin typeface="Sassoon Primary" pitchFamily="50" charset="0"/>
              </a:rPr>
            </a:br>
            <a:endParaRPr lang="en-GB" sz="2400" dirty="0">
              <a:solidFill>
                <a:schemeClr val="accent6"/>
              </a:solidFill>
              <a:latin typeface="Sassoon Primary" pitchFamily="50" charset="0"/>
            </a:endParaRPr>
          </a:p>
          <a:p>
            <a:pPr marL="0" indent="0">
              <a:buFontTx/>
              <a:buNone/>
              <a:defRPr/>
            </a:pPr>
            <a:r>
              <a:rPr lang="en-GB" sz="2400" b="1" dirty="0">
                <a:solidFill>
                  <a:srgbClr val="00B050"/>
                </a:solidFill>
                <a:latin typeface="Sassoon Primary" pitchFamily="50" charset="0"/>
              </a:rPr>
              <a:t>Reading:</a:t>
            </a:r>
            <a:r>
              <a:rPr lang="en-GB" sz="2400" dirty="0">
                <a:solidFill>
                  <a:srgbClr val="00B050"/>
                </a:solidFill>
                <a:latin typeface="Sassoon Primary" pitchFamily="50" charset="0"/>
              </a:rPr>
              <a:t> </a:t>
            </a:r>
            <a:r>
              <a:rPr lang="en-GB" sz="2400" dirty="0">
                <a:latin typeface="Sassoon Primary" pitchFamily="50" charset="0"/>
              </a:rPr>
              <a:t>To know all the 44 phonemes and apply them to their reading with increasing fluency. To be able to decode longer words. To be able to discuss what they have read with some detail.</a:t>
            </a:r>
            <a:br>
              <a:rPr lang="en-GB" sz="2400" dirty="0">
                <a:solidFill>
                  <a:schemeClr val="accent6"/>
                </a:solidFill>
                <a:latin typeface="Sassoon Primary" pitchFamily="50" charset="0"/>
              </a:rPr>
            </a:br>
            <a:br>
              <a:rPr lang="en-GB" sz="2400" dirty="0">
                <a:latin typeface="Sassoon Primary" pitchFamily="50" charset="0"/>
              </a:rPr>
            </a:br>
            <a:r>
              <a:rPr lang="en-GB" sz="2400" b="1" dirty="0">
                <a:solidFill>
                  <a:srgbClr val="0070C0"/>
                </a:solidFill>
                <a:latin typeface="Sassoon Primary" pitchFamily="50" charset="0"/>
              </a:rPr>
              <a:t>Maths: </a:t>
            </a:r>
            <a:r>
              <a:rPr lang="en-GB" sz="2400" dirty="0">
                <a:latin typeface="Sassoon Primary" pitchFamily="50" charset="0"/>
              </a:rPr>
              <a:t>To recognise, write and order number to 100. To understand the place value of numbers with two digits. To be able to begin add and subtract using the strategy of crossing and exchanging with 10.</a:t>
            </a:r>
          </a:p>
        </p:txBody>
      </p:sp>
      <p:pic>
        <p:nvPicPr>
          <p:cNvPr id="6" name="Picture 5">
            <a:extLst>
              <a:ext uri="{FF2B5EF4-FFF2-40B4-BE49-F238E27FC236}">
                <a16:creationId xmlns:a16="http://schemas.microsoft.com/office/drawing/2014/main" id="{0723DFB0-3142-F94D-FD1A-27824B4B623F}"/>
              </a:ext>
            </a:extLst>
          </p:cNvPr>
          <p:cNvPicPr>
            <a:picLocks noChangeAspect="1"/>
          </p:cNvPicPr>
          <p:nvPr/>
        </p:nvPicPr>
        <p:blipFill>
          <a:blip r:embed="rId2">
            <a:extLst>
              <a:ext uri="{28A0092B-C50C-407E-A947-70E740481C1C}">
                <a14:useLocalDpi xmlns:a14="http://schemas.microsoft.com/office/drawing/2010/main" val="0"/>
              </a:ext>
            </a:extLst>
          </a:blip>
          <a:srcRect l="2832" r="2832"/>
          <a:stretch/>
        </p:blipFill>
        <p:spPr>
          <a:xfrm>
            <a:off x="8499401" y="2352149"/>
            <a:ext cx="2723703" cy="2165449"/>
          </a:xfrm>
          <a:prstGeom prst="rect">
            <a:avLst/>
          </a:prstGeom>
        </p:spPr>
      </p:pic>
      <p:pic>
        <p:nvPicPr>
          <p:cNvPr id="7" name="Picture 6">
            <a:extLst>
              <a:ext uri="{FF2B5EF4-FFF2-40B4-BE49-F238E27FC236}">
                <a16:creationId xmlns:a16="http://schemas.microsoft.com/office/drawing/2014/main" id="{5E01A3AF-E30D-C17E-E95C-20F5BE25E88F}"/>
              </a:ext>
            </a:extLst>
          </p:cNvPr>
          <p:cNvPicPr>
            <a:picLocks noChangeAspect="1"/>
          </p:cNvPicPr>
          <p:nvPr/>
        </p:nvPicPr>
        <p:blipFill>
          <a:blip r:embed="rId3">
            <a:extLst>
              <a:ext uri="{28A0092B-C50C-407E-A947-70E740481C1C}">
                <a14:useLocalDpi xmlns:a14="http://schemas.microsoft.com/office/drawing/2010/main" val="0"/>
              </a:ext>
            </a:extLst>
          </a:blip>
          <a:srcRect l="2832" r="2832"/>
          <a:stretch/>
        </p:blipFill>
        <p:spPr>
          <a:xfrm rot="10800000">
            <a:off x="9512864" y="4757162"/>
            <a:ext cx="2284580" cy="1816329"/>
          </a:xfrm>
          <a:prstGeom prst="rect">
            <a:avLst/>
          </a:prstGeom>
        </p:spPr>
      </p:pic>
      <p:pic>
        <p:nvPicPr>
          <p:cNvPr id="8" name="Picture 7">
            <a:extLst>
              <a:ext uri="{FF2B5EF4-FFF2-40B4-BE49-F238E27FC236}">
                <a16:creationId xmlns:a16="http://schemas.microsoft.com/office/drawing/2014/main" id="{BDD1A0EF-35EB-F49B-75FA-0321F350CCC3}"/>
              </a:ext>
            </a:extLst>
          </p:cNvPr>
          <p:cNvPicPr>
            <a:picLocks noChangeAspect="1"/>
          </p:cNvPicPr>
          <p:nvPr/>
        </p:nvPicPr>
        <p:blipFill>
          <a:blip r:embed="rId4">
            <a:extLst>
              <a:ext uri="{28A0092B-C50C-407E-A947-70E740481C1C}">
                <a14:useLocalDpi xmlns:a14="http://schemas.microsoft.com/office/drawing/2010/main" val="0"/>
              </a:ext>
            </a:extLst>
          </a:blip>
          <a:srcRect t="20178" b="20178"/>
          <a:stretch/>
        </p:blipFill>
        <p:spPr>
          <a:xfrm>
            <a:off x="9633487" y="284509"/>
            <a:ext cx="2395043" cy="1904152"/>
          </a:xfrm>
          <a:prstGeom prst="rect">
            <a:avLst/>
          </a:prstGeom>
        </p:spPr>
      </p:pic>
    </p:spTree>
    <p:extLst>
      <p:ext uri="{BB962C8B-B14F-4D97-AF65-F5344CB8AC3E}">
        <p14:creationId xmlns:p14="http://schemas.microsoft.com/office/powerpoint/2010/main" val="26350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6C1835-3A10-644B-E209-253EE554DFB3}"/>
              </a:ext>
            </a:extLst>
          </p:cNvPr>
          <p:cNvSpPr txBox="1"/>
          <p:nvPr/>
        </p:nvSpPr>
        <p:spPr>
          <a:xfrm>
            <a:off x="1017023" y="1281817"/>
            <a:ext cx="10388914" cy="5007166"/>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defRPr/>
            </a:pPr>
            <a:endParaRPr lang="en-US" sz="1700" dirty="0"/>
          </a:p>
          <a:p>
            <a:pPr indent="-228600">
              <a:lnSpc>
                <a:spcPct val="90000"/>
              </a:lnSpc>
              <a:spcAft>
                <a:spcPts val="600"/>
              </a:spcAft>
              <a:buFont typeface="Arial" panose="020B0604020202020204" pitchFamily="34" charset="0"/>
              <a:buChar char="•"/>
              <a:defRPr/>
            </a:pPr>
            <a:endParaRPr lang="en-US" sz="1700" u="sng" dirty="0"/>
          </a:p>
        </p:txBody>
      </p:sp>
      <p:sp>
        <p:nvSpPr>
          <p:cNvPr id="15" name="Title 1">
            <a:extLst>
              <a:ext uri="{FF2B5EF4-FFF2-40B4-BE49-F238E27FC236}">
                <a16:creationId xmlns:a16="http://schemas.microsoft.com/office/drawing/2014/main" id="{9DA292E9-7ED2-168A-6C5B-A6D12DA688EF}"/>
              </a:ext>
            </a:extLst>
          </p:cNvPr>
          <p:cNvSpPr txBox="1">
            <a:spLocks/>
          </p:cNvSpPr>
          <p:nvPr/>
        </p:nvSpPr>
        <p:spPr>
          <a:xfrm>
            <a:off x="2550695" y="121021"/>
            <a:ext cx="7251031" cy="86390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70C0"/>
                </a:solidFill>
                <a:latin typeface="Sassoon Primary" pitchFamily="50" charset="0"/>
              </a:rPr>
              <a:t>How can you support your child?</a:t>
            </a:r>
          </a:p>
        </p:txBody>
      </p:sp>
      <p:sp>
        <p:nvSpPr>
          <p:cNvPr id="3" name="TextBox 2">
            <a:extLst>
              <a:ext uri="{FF2B5EF4-FFF2-40B4-BE49-F238E27FC236}">
                <a16:creationId xmlns:a16="http://schemas.microsoft.com/office/drawing/2014/main" id="{9CEEBFB5-921B-1F5B-70FB-2C557BDCE2A0}"/>
              </a:ext>
            </a:extLst>
          </p:cNvPr>
          <p:cNvSpPr txBox="1"/>
          <p:nvPr/>
        </p:nvSpPr>
        <p:spPr>
          <a:xfrm>
            <a:off x="163470" y="969244"/>
            <a:ext cx="12025481" cy="6001643"/>
          </a:xfrm>
          <a:prstGeom prst="rect">
            <a:avLst/>
          </a:prstGeom>
          <a:noFill/>
        </p:spPr>
        <p:txBody>
          <a:bodyPr wrap="square">
            <a:spAutoFit/>
          </a:bodyPr>
          <a:lstStyle/>
          <a:p>
            <a:pPr marL="0" indent="0">
              <a:buFontTx/>
              <a:buNone/>
              <a:defRPr/>
            </a:pPr>
            <a:r>
              <a:rPr lang="en-GB" sz="2400" dirty="0">
                <a:latin typeface="Sassoon Primary" pitchFamily="50" charset="0"/>
              </a:rPr>
              <a:t>Each Friday your child will choose 2 or 3 books to take home for the following week to read. Each book will be colour coded to match your child’s phonic ability.  </a:t>
            </a:r>
          </a:p>
          <a:p>
            <a:pPr marL="0" indent="0">
              <a:buFontTx/>
              <a:buNone/>
              <a:defRPr/>
            </a:pPr>
            <a:endParaRPr lang="en-GB" sz="2400" dirty="0">
              <a:latin typeface="Sassoon Primary" pitchFamily="50" charset="0"/>
            </a:endParaRPr>
          </a:p>
          <a:p>
            <a:pPr marL="0" indent="0">
              <a:buFontTx/>
              <a:buNone/>
              <a:defRPr/>
            </a:pPr>
            <a:r>
              <a:rPr lang="en-GB" sz="2400" dirty="0">
                <a:latin typeface="Sassoon Primary" pitchFamily="50" charset="0"/>
              </a:rPr>
              <a:t>Each half term new books will be available through </a:t>
            </a:r>
            <a:r>
              <a:rPr lang="en-GB" sz="2400" i="1" dirty="0">
                <a:solidFill>
                  <a:schemeClr val="accent2"/>
                </a:solidFill>
                <a:latin typeface="Sassoon Primary" pitchFamily="50" charset="0"/>
              </a:rPr>
              <a:t>Collins </a:t>
            </a:r>
            <a:r>
              <a:rPr lang="en-GB" sz="2400" i="1" dirty="0" err="1">
                <a:solidFill>
                  <a:schemeClr val="accent2"/>
                </a:solidFill>
                <a:latin typeface="Sassoon Primary" pitchFamily="50" charset="0"/>
              </a:rPr>
              <a:t>ebooks</a:t>
            </a:r>
            <a:r>
              <a:rPr lang="en-GB" sz="2400" i="1" dirty="0">
                <a:solidFill>
                  <a:schemeClr val="accent2"/>
                </a:solidFill>
                <a:latin typeface="Sassoon Primary" pitchFamily="50" charset="0"/>
              </a:rPr>
              <a:t> </a:t>
            </a:r>
            <a:r>
              <a:rPr lang="en-GB" sz="2400" dirty="0">
                <a:latin typeface="Sassoon Primary" pitchFamily="50" charset="0"/>
              </a:rPr>
              <a:t>for your child to access based on their reading ability. There will be a password given by your class teacher. Some of these books correspond to books being read in our reading sessions. </a:t>
            </a:r>
            <a:endParaRPr lang="en-GB" sz="2400" i="1" dirty="0">
              <a:latin typeface="Sassoon Primary" pitchFamily="50" charset="0"/>
            </a:endParaRPr>
          </a:p>
          <a:p>
            <a:pPr marL="0" indent="0">
              <a:buFontTx/>
              <a:buNone/>
              <a:defRPr/>
            </a:pPr>
            <a:endParaRPr lang="en-GB" sz="2400" dirty="0">
              <a:latin typeface="Sassoon Primary" pitchFamily="50" charset="0"/>
            </a:endParaRPr>
          </a:p>
          <a:p>
            <a:pPr marL="0" indent="0">
              <a:buFontTx/>
              <a:buNone/>
              <a:defRPr/>
            </a:pPr>
            <a:r>
              <a:rPr lang="en-GB" sz="2400" u="sng" dirty="0">
                <a:latin typeface="Sassoon Primary" pitchFamily="50" charset="0"/>
              </a:rPr>
              <a:t>Please read with your child for 10 minutes each day. </a:t>
            </a:r>
          </a:p>
          <a:p>
            <a:pPr>
              <a:defRPr/>
            </a:pPr>
            <a:br>
              <a:rPr lang="en-GB" sz="2400" dirty="0">
                <a:latin typeface="Sassoon Primary" pitchFamily="50" charset="0"/>
              </a:rPr>
            </a:br>
            <a:br>
              <a:rPr lang="en-GB" sz="2400" dirty="0">
                <a:latin typeface="Sassoon Primary" pitchFamily="50" charset="0"/>
              </a:rPr>
            </a:br>
            <a:r>
              <a:rPr lang="en-GB" sz="2400" b="1" u="sng" dirty="0">
                <a:latin typeface="Sassoon Primary" pitchFamily="50" charset="0"/>
              </a:rPr>
              <a:t>Spellings </a:t>
            </a:r>
            <a:r>
              <a:rPr lang="en-GB" sz="2400" dirty="0">
                <a:latin typeface="Sassoon Primary" pitchFamily="50" charset="0"/>
              </a:rPr>
              <a:t>– we will be sending home spellings for the children to learn every Friday. These words will cover the Year 2 CEWs and words from their weekly spelling rules.  Additionally, as in Year One, words will be on Spelling Shed. Your child’s login is glued into your child’s spelling book. </a:t>
            </a:r>
            <a:endParaRPr lang="en-GB" sz="2400" u="sng" dirty="0">
              <a:latin typeface="Sassoon Primary" pitchFamily="50" charset="0"/>
            </a:endParaRPr>
          </a:p>
          <a:p>
            <a:pPr marL="0" indent="0">
              <a:buFontTx/>
              <a:buNone/>
              <a:defRPr/>
            </a:pPr>
            <a:endParaRPr lang="en-GB" sz="2400" dirty="0">
              <a:latin typeface="Sassoon Primary" pitchFamily="50" charset="0"/>
            </a:endParaRPr>
          </a:p>
        </p:txBody>
      </p:sp>
    </p:spTree>
    <p:extLst>
      <p:ext uri="{BB962C8B-B14F-4D97-AF65-F5344CB8AC3E}">
        <p14:creationId xmlns:p14="http://schemas.microsoft.com/office/powerpoint/2010/main" val="412419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6C1835-3A10-644B-E209-253EE554DFB3}"/>
              </a:ext>
            </a:extLst>
          </p:cNvPr>
          <p:cNvSpPr txBox="1"/>
          <p:nvPr/>
        </p:nvSpPr>
        <p:spPr>
          <a:xfrm>
            <a:off x="1017023" y="1281817"/>
            <a:ext cx="10388914" cy="5007166"/>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defRPr/>
            </a:pPr>
            <a:endParaRPr lang="en-US" sz="1700" dirty="0"/>
          </a:p>
          <a:p>
            <a:pPr indent="-228600">
              <a:lnSpc>
                <a:spcPct val="90000"/>
              </a:lnSpc>
              <a:spcAft>
                <a:spcPts val="600"/>
              </a:spcAft>
              <a:buFont typeface="Arial" panose="020B0604020202020204" pitchFamily="34" charset="0"/>
              <a:buChar char="•"/>
              <a:defRPr/>
            </a:pPr>
            <a:endParaRPr lang="en-US" sz="1700" u="sng" dirty="0"/>
          </a:p>
        </p:txBody>
      </p:sp>
      <p:sp>
        <p:nvSpPr>
          <p:cNvPr id="15" name="Title 1">
            <a:extLst>
              <a:ext uri="{FF2B5EF4-FFF2-40B4-BE49-F238E27FC236}">
                <a16:creationId xmlns:a16="http://schemas.microsoft.com/office/drawing/2014/main" id="{9DA292E9-7ED2-168A-6C5B-A6D12DA688EF}"/>
              </a:ext>
            </a:extLst>
          </p:cNvPr>
          <p:cNvSpPr txBox="1">
            <a:spLocks/>
          </p:cNvSpPr>
          <p:nvPr/>
        </p:nvSpPr>
        <p:spPr>
          <a:xfrm>
            <a:off x="2294022" y="317883"/>
            <a:ext cx="7251031" cy="863907"/>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kern="10" dirty="0">
                <a:ln w="9525">
                  <a:solidFill>
                    <a:srgbClr val="000000"/>
                  </a:solidFill>
                  <a:round/>
                  <a:headEnd/>
                  <a:tailEnd/>
                </a:ln>
                <a:solidFill>
                  <a:srgbClr val="7030A0"/>
                </a:solidFill>
                <a:latin typeface="Sassoon Primary" pitchFamily="50" charset="0"/>
              </a:rPr>
              <a:t>“Incredibles” Reading Challenge</a:t>
            </a:r>
          </a:p>
        </p:txBody>
      </p:sp>
      <p:sp>
        <p:nvSpPr>
          <p:cNvPr id="3" name="TextBox 2">
            <a:extLst>
              <a:ext uri="{FF2B5EF4-FFF2-40B4-BE49-F238E27FC236}">
                <a16:creationId xmlns:a16="http://schemas.microsoft.com/office/drawing/2014/main" id="{9CEEBFB5-921B-1F5B-70FB-2C557BDCE2A0}"/>
              </a:ext>
            </a:extLst>
          </p:cNvPr>
          <p:cNvSpPr txBox="1"/>
          <p:nvPr/>
        </p:nvSpPr>
        <p:spPr>
          <a:xfrm>
            <a:off x="1453335" y="1395336"/>
            <a:ext cx="8932404" cy="4893647"/>
          </a:xfrm>
          <a:prstGeom prst="rect">
            <a:avLst/>
          </a:prstGeom>
          <a:noFill/>
        </p:spPr>
        <p:txBody>
          <a:bodyPr wrap="square">
            <a:spAutoFit/>
          </a:bodyPr>
          <a:lstStyle/>
          <a:p>
            <a:pPr marL="0" indent="0">
              <a:buFontTx/>
              <a:buNone/>
            </a:pPr>
            <a:r>
              <a:rPr lang="en-GB" altLang="en-US" sz="2400" dirty="0">
                <a:latin typeface="Sassoon Primary" pitchFamily="50" charset="0"/>
              </a:rPr>
              <a:t>In Year 2 we have a The “Incredibles Reading Challenge”. </a:t>
            </a:r>
            <a:br>
              <a:rPr lang="en-GB" altLang="en-US" sz="2400" dirty="0">
                <a:latin typeface="Sassoon Primary" pitchFamily="50" charset="0"/>
              </a:rPr>
            </a:br>
            <a:endParaRPr lang="en-GB" altLang="en-US" sz="2400" dirty="0">
              <a:latin typeface="Sassoon Primary" pitchFamily="50" charset="0"/>
            </a:endParaRPr>
          </a:p>
          <a:p>
            <a:pPr marL="0" indent="0">
              <a:buFontTx/>
              <a:buNone/>
            </a:pPr>
            <a:r>
              <a:rPr lang="en-GB" altLang="en-US" sz="2400" b="1" u="sng" dirty="0">
                <a:latin typeface="Sassoon Primary" pitchFamily="50" charset="0"/>
              </a:rPr>
              <a:t>1 read = 10 minutes. </a:t>
            </a:r>
            <a:br>
              <a:rPr lang="en-GB" altLang="en-US" sz="2400" b="1" u="sng" dirty="0">
                <a:latin typeface="Sassoon Primary" pitchFamily="50" charset="0"/>
              </a:rPr>
            </a:br>
            <a:endParaRPr lang="en-GB" altLang="en-US" sz="2400" b="1" u="sng" dirty="0">
              <a:latin typeface="Sassoon Primary" pitchFamily="50" charset="0"/>
            </a:endParaRPr>
          </a:p>
          <a:p>
            <a:pPr marL="0" indent="0">
              <a:buFontTx/>
              <a:buNone/>
            </a:pPr>
            <a:r>
              <a:rPr lang="en-GB" altLang="en-US" sz="2400" dirty="0">
                <a:latin typeface="Sassoon Primary" pitchFamily="50" charset="0"/>
              </a:rPr>
              <a:t>Your child will be rewarded at various stages in their reading, special awards will be given for:</a:t>
            </a:r>
          </a:p>
          <a:p>
            <a:pPr marL="0" indent="0">
              <a:buFontTx/>
              <a:buNone/>
            </a:pPr>
            <a:r>
              <a:rPr lang="en-GB" altLang="en-US" sz="2400" b="1" dirty="0">
                <a:latin typeface="Sassoon Primary" pitchFamily="50" charset="0"/>
              </a:rPr>
              <a:t>50 reads- </a:t>
            </a:r>
            <a:r>
              <a:rPr lang="en-GB" altLang="en-US" sz="2400" dirty="0">
                <a:latin typeface="Sassoon Primary" pitchFamily="50" charset="0"/>
              </a:rPr>
              <a:t>a certificate, </a:t>
            </a:r>
            <a:r>
              <a:rPr lang="en-GB" altLang="en-US" sz="2400" b="1" dirty="0">
                <a:latin typeface="Sassoon Primary" pitchFamily="50" charset="0"/>
              </a:rPr>
              <a:t>100 reads- </a:t>
            </a:r>
            <a:r>
              <a:rPr lang="en-GB" altLang="en-US" sz="2400" dirty="0">
                <a:latin typeface="Sassoon Primary" pitchFamily="50" charset="0"/>
              </a:rPr>
              <a:t>Pencil, </a:t>
            </a:r>
            <a:r>
              <a:rPr lang="en-GB" altLang="en-US" sz="2400" b="1" dirty="0">
                <a:latin typeface="Sassoon Primary" pitchFamily="50" charset="0"/>
              </a:rPr>
              <a:t>200 reads- </a:t>
            </a:r>
            <a:r>
              <a:rPr lang="en-GB" altLang="en-US" sz="2400" dirty="0">
                <a:latin typeface="Sassoon Primary" pitchFamily="50" charset="0"/>
              </a:rPr>
              <a:t>choose your own book!</a:t>
            </a:r>
            <a:br>
              <a:rPr lang="en-GB" altLang="en-US" sz="2400" dirty="0">
                <a:latin typeface="Sassoon Primary" pitchFamily="50" charset="0"/>
              </a:rPr>
            </a:br>
            <a:endParaRPr lang="en-GB" altLang="en-US" sz="2400" dirty="0">
              <a:latin typeface="Sassoon Primary" pitchFamily="50" charset="0"/>
            </a:endParaRPr>
          </a:p>
          <a:p>
            <a:pPr marL="0" indent="0">
              <a:buFontTx/>
              <a:buNone/>
            </a:pPr>
            <a:r>
              <a:rPr lang="en-GB" altLang="en-US" sz="2400" dirty="0">
                <a:latin typeface="Sassoon Primary" pitchFamily="50" charset="0"/>
              </a:rPr>
              <a:t>When recording in the reading diary you don’t have to write lots, you can just put the date, the book read and the number of pages.</a:t>
            </a:r>
            <a:endParaRPr lang="en-GB" altLang="en-US" sz="4000" dirty="0"/>
          </a:p>
          <a:p>
            <a:pPr marL="0" indent="0">
              <a:buFontTx/>
              <a:buNone/>
              <a:defRPr/>
            </a:pPr>
            <a:endParaRPr lang="en-GB" sz="2400" dirty="0">
              <a:latin typeface="Sassoon Primary" pitchFamily="50" charset="0"/>
            </a:endParaRPr>
          </a:p>
        </p:txBody>
      </p:sp>
    </p:spTree>
    <p:extLst>
      <p:ext uri="{BB962C8B-B14F-4D97-AF65-F5344CB8AC3E}">
        <p14:creationId xmlns:p14="http://schemas.microsoft.com/office/powerpoint/2010/main" val="407818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2221932442D4CA1D0FF134B5625BA" ma:contentTypeVersion="13" ma:contentTypeDescription="Create a new document." ma:contentTypeScope="" ma:versionID="1542d32a0d920353ae5f36ed570fbc08">
  <xsd:schema xmlns:xsd="http://www.w3.org/2001/XMLSchema" xmlns:xs="http://www.w3.org/2001/XMLSchema" xmlns:p="http://schemas.microsoft.com/office/2006/metadata/properties" xmlns:ns2="671f449d-f2b2-40a4-96ff-310e5d08fc34" xmlns:ns3="ee4bc357-c666-4af1-86ab-2d30ab3ad9cc" targetNamespace="http://schemas.microsoft.com/office/2006/metadata/properties" ma:root="true" ma:fieldsID="5a57c764b880721099447e3c4c7c0d82" ns2:_="" ns3:_="">
    <xsd:import namespace="671f449d-f2b2-40a4-96ff-310e5d08fc34"/>
    <xsd:import namespace="ee4bc357-c666-4af1-86ab-2d30ab3ad9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1f449d-f2b2-40a4-96ff-310e5d08fc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99c52d0-6936-43d2-b696-a4d7e2844c2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4bc357-c666-4af1-86ab-2d30ab3ad9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314e66f-3119-4515-b8e4-47d564e2d8b7}" ma:internalName="TaxCatchAll" ma:showField="CatchAllData" ma:web="ee4bc357-c666-4af1-86ab-2d30ab3ad9c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1f449d-f2b2-40a4-96ff-310e5d08fc34">
      <Terms xmlns="http://schemas.microsoft.com/office/infopath/2007/PartnerControls"/>
    </lcf76f155ced4ddcb4097134ff3c332f>
    <TaxCatchAll xmlns="ee4bc357-c666-4af1-86ab-2d30ab3ad9cc" xsi:nil="true"/>
    <SharedWithUsers xmlns="ee4bc357-c666-4af1-86ab-2d30ab3ad9cc">
      <UserInfo>
        <DisplayName>Sandy Leach</DisplayName>
        <AccountId>44</AccountId>
        <AccountType/>
      </UserInfo>
      <UserInfo>
        <DisplayName>Xanthe Wrigley</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4C17DF-260E-4EDC-A1A3-B7BA5F606374}"/>
</file>

<file path=customXml/itemProps2.xml><?xml version="1.0" encoding="utf-8"?>
<ds:datastoreItem xmlns:ds="http://schemas.openxmlformats.org/officeDocument/2006/customXml" ds:itemID="{A29C941D-5D69-4356-8417-0F6593E680D5}">
  <ds:schemaRefs>
    <ds:schemaRef ds:uri="http://schemas.microsoft.com/office/2006/metadata/properties"/>
    <ds:schemaRef ds:uri="http://schemas.microsoft.com/office/infopath/2007/PartnerControls"/>
    <ds:schemaRef ds:uri="84b08239-968a-4a0b-ad6e-113f7175b441"/>
    <ds:schemaRef ds:uri="55456b81-6dea-4889-ab60-b98401d9b25b"/>
  </ds:schemaRefs>
</ds:datastoreItem>
</file>

<file path=customXml/itemProps3.xml><?xml version="1.0" encoding="utf-8"?>
<ds:datastoreItem xmlns:ds="http://schemas.openxmlformats.org/officeDocument/2006/customXml" ds:itemID="{30659574-7A57-434C-B440-391FFC513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175</TotalTime>
  <Words>822</Words>
  <Application>Microsoft Office PowerPoint</Application>
  <PresentationFormat>Widescreen</PresentationFormat>
  <Paragraphs>45</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Aptos Display</vt:lpstr>
      <vt:lpstr>Arial</vt:lpstr>
      <vt:lpstr>Sassoon Infant Std</vt:lpstr>
      <vt:lpstr>Sassoon Primary</vt:lpstr>
      <vt:lpstr>Office Theme</vt:lpstr>
      <vt:lpstr>Welcome to Year 2! </vt:lpstr>
      <vt:lpstr>Transition from Year 1 to Year 2</vt:lpstr>
      <vt:lpstr>A Day in the life of a Year Two Child!</vt:lpstr>
      <vt:lpstr>Autumn Term Themes!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One!</dc:title>
  <dc:creator>Sandy Leach</dc:creator>
  <cp:lastModifiedBy>Xanthe Wrigley</cp:lastModifiedBy>
  <cp:revision>3</cp:revision>
  <dcterms:created xsi:type="dcterms:W3CDTF">2024-06-26T08:14:16Z</dcterms:created>
  <dcterms:modified xsi:type="dcterms:W3CDTF">2024-07-08T09:22:52Z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0x01010084AD505BEEC85E488B8927CF519EDB19</vt:lpwstr>
  </property>
  <property fmtid="{D5CDD505-2E9C-101B-9397-08002B2CF9AE}" pid="3" name="MediaServiceImageTags">
    <vt:lpwstr/>
  </property>
</Properties>
</file>